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  <p:sldMasterId id="2147483768" r:id="rId4"/>
    <p:sldMasterId id="2147483816" r:id="rId5"/>
    <p:sldMasterId id="2147484043" r:id="rId6"/>
  </p:sldMasterIdLst>
  <p:notesMasterIdLst>
    <p:notesMasterId r:id="rId28"/>
  </p:notesMasterIdLst>
  <p:handoutMasterIdLst>
    <p:handoutMasterId r:id="rId29"/>
  </p:handoutMasterIdLst>
  <p:sldIdLst>
    <p:sldId id="289" r:id="rId7"/>
    <p:sldId id="332" r:id="rId8"/>
    <p:sldId id="294" r:id="rId9"/>
    <p:sldId id="293" r:id="rId10"/>
    <p:sldId id="317" r:id="rId11"/>
    <p:sldId id="318" r:id="rId12"/>
    <p:sldId id="319" r:id="rId13"/>
    <p:sldId id="320" r:id="rId14"/>
    <p:sldId id="321" r:id="rId15"/>
    <p:sldId id="295" r:id="rId16"/>
    <p:sldId id="290" r:id="rId17"/>
    <p:sldId id="322" r:id="rId18"/>
    <p:sldId id="299" r:id="rId19"/>
    <p:sldId id="300" r:id="rId20"/>
    <p:sldId id="306" r:id="rId21"/>
    <p:sldId id="333" r:id="rId22"/>
    <p:sldId id="337" r:id="rId23"/>
    <p:sldId id="336" r:id="rId24"/>
    <p:sldId id="334" r:id="rId25"/>
    <p:sldId id="302" r:id="rId26"/>
    <p:sldId id="310" r:id="rId27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94286" autoAdjust="0"/>
  </p:normalViewPr>
  <p:slideViewPr>
    <p:cSldViewPr>
      <p:cViewPr>
        <p:scale>
          <a:sx n="80" d="100"/>
          <a:sy n="80" d="100"/>
        </p:scale>
        <p:origin x="-2514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13.png"/><Relationship Id="rId1" Type="http://schemas.openxmlformats.org/officeDocument/2006/relationships/themeOverride" Target="../theme/themeOverrid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aseline="0"/>
            </a:pPr>
            <a:r>
              <a:rPr lang="ru-RU" sz="1200" baseline="0" dirty="0"/>
              <a:t>Структура доходов бюджета </a:t>
            </a:r>
            <a:r>
              <a:rPr lang="ru-RU" sz="1200" baseline="0" dirty="0" smtClean="0"/>
              <a:t> поселения  </a:t>
            </a:r>
            <a:r>
              <a:rPr lang="ru-RU" sz="1200" baseline="0" dirty="0"/>
              <a:t>(</a:t>
            </a:r>
            <a:r>
              <a:rPr lang="ru-RU" sz="1200" baseline="0" dirty="0" err="1"/>
              <a:t>тыс.руб</a:t>
            </a:r>
            <a:r>
              <a:rPr lang="ru-RU" sz="1200" baseline="0" dirty="0"/>
              <a:t>.) </a:t>
            </a:r>
          </a:p>
        </c:rich>
      </c:tx>
      <c:layout>
        <c:manualLayout>
          <c:xMode val="edge"/>
          <c:yMode val="edge"/>
          <c:x val="0.16926243636739713"/>
          <c:y val="2.203462906783976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589532188989612"/>
          <c:y val="0.16015207550569072"/>
          <c:w val="0.49143291640156378"/>
          <c:h val="0.423318396304869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доходов бюджета муниципального района </c:v>
                </c:pt>
              </c:strCache>
            </c:strRef>
          </c:tx>
          <c:explosion val="25"/>
          <c:dPt>
            <c:idx val="0"/>
            <c:bubble3D val="0"/>
            <c:explosion val="7"/>
          </c:dPt>
          <c:dLbls>
            <c:dLbl>
              <c:idx val="0"/>
              <c:layout>
                <c:manualLayout>
                  <c:x val="-9.1177835170012669E-2"/>
                  <c:y val="8.592256129140284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17311,4</a:t>
                    </a:r>
                  </a:p>
                  <a:p>
                    <a:pPr>
                      <a:defR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defRPr>
                    </a:pP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11051122978982568"/>
                  <c:y val="-0.16030661099597387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Налоги на имущество</c:v>
                </c:pt>
                <c:pt idx="2">
                  <c:v>Государственная пошлина</c:v>
                </c:pt>
                <c:pt idx="3">
                  <c:v>Доходы от использования имущества</c:v>
                </c:pt>
                <c:pt idx="4">
                  <c:v>Доходы от оказания платных услуг и компенсации затрат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Штрафы,санкции,возмещение ущерба</c:v>
                </c:pt>
                <c:pt idx="7">
                  <c:v>Прочие неналоговые доходы</c:v>
                </c:pt>
                <c:pt idx="8">
                  <c:v>Безвозмездные поступления от других бюджетов</c:v>
                </c:pt>
                <c:pt idx="9">
                  <c:v>Прочие безвозмездные поступления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17311.400000000001</c:v>
                </c:pt>
                <c:pt idx="1">
                  <c:v>2867.6</c:v>
                </c:pt>
                <c:pt idx="2">
                  <c:v>14.7</c:v>
                </c:pt>
                <c:pt idx="3">
                  <c:v>69.400000000000006</c:v>
                </c:pt>
                <c:pt idx="4">
                  <c:v>41.9</c:v>
                </c:pt>
                <c:pt idx="5">
                  <c:v>40.4</c:v>
                </c:pt>
                <c:pt idx="6">
                  <c:v>20.100000000000001</c:v>
                </c:pt>
                <c:pt idx="7">
                  <c:v>-72.2</c:v>
                </c:pt>
                <c:pt idx="8">
                  <c:v>730.2</c:v>
                </c:pt>
                <c:pt idx="9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6.5672293531595094E-2"/>
          <c:y val="0.61183849484398356"/>
          <c:w val="0.62335201613366586"/>
          <c:h val="0.37494072771531262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 в общем объеме доходов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18385.900000000001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20293.400000000001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124608"/>
        <c:axId val="87849152"/>
        <c:axId val="0"/>
      </c:bar3DChart>
      <c:catAx>
        <c:axId val="45124608"/>
        <c:scaling>
          <c:orientation val="minMax"/>
        </c:scaling>
        <c:delete val="0"/>
        <c:axPos val="b"/>
        <c:majorTickMark val="out"/>
        <c:minorTickMark val="none"/>
        <c:tickLblPos val="nextTo"/>
        <c:crossAx val="87849152"/>
        <c:crosses val="autoZero"/>
        <c:auto val="1"/>
        <c:lblAlgn val="ctr"/>
        <c:lblOffset val="100"/>
        <c:noMultiLvlLbl val="0"/>
      </c:catAx>
      <c:valAx>
        <c:axId val="8784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124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  <c:spPr>
        <a:blipFill>
          <a:blip xmlns:r="http://schemas.openxmlformats.org/officeDocument/2006/relationships" r:embed="rId2"/>
          <a:stretch>
            <a:fillRect/>
          </a:stretch>
        </a:blipFill>
      </c:spPr>
      <c:pictureOptions>
        <c:pictureFormat val="stretch"/>
      </c:pictureOptions>
    </c:backWall>
    <c:plotArea>
      <c:layout>
        <c:manualLayout>
          <c:layoutTarget val="inner"/>
          <c:xMode val="edge"/>
          <c:yMode val="edge"/>
          <c:x val="8.1650965549282403E-2"/>
          <c:y val="0.14370228488928896"/>
          <c:w val="0.91834903445071758"/>
          <c:h val="0.8298434584631718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в общем обьеме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66FF"/>
              </a:solidFill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6.105090887337304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20293,4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133737277054804E-2"/>
                  <c:y val="-8.20322289771421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525454436686458E-2"/>
                  <c:y val="1.2304834346571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2015 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20293.400000000001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Общий объем доходов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5.8069827221067238E-2"/>
                  <c:y val="1.33387266251321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557018392451484E-2"/>
                  <c:y val="8.2033168744562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8941104961452356E-2"/>
                  <c:y val="8.199315256468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2015 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21033.7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32556032"/>
        <c:axId val="44468480"/>
        <c:axId val="0"/>
      </c:bar3DChart>
      <c:catAx>
        <c:axId val="32556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4468480"/>
        <c:crosses val="autoZero"/>
        <c:auto val="1"/>
        <c:lblAlgn val="ctr"/>
        <c:lblOffset val="100"/>
        <c:noMultiLvlLbl val="0"/>
      </c:catAx>
      <c:valAx>
        <c:axId val="44468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556032"/>
        <c:crosses val="autoZero"/>
        <c:crossBetween val="between"/>
      </c:valAx>
      <c:spPr>
        <a:noFill/>
        <a:ln w="25370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97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dirty="0"/>
              <a:t>Структура расходов бюджета   муниципального образования </a:t>
            </a:r>
            <a:r>
              <a:rPr lang="ru-RU" dirty="0" smtClean="0"/>
              <a:t>Солнечный</a:t>
            </a:r>
            <a:r>
              <a:rPr lang="ru-RU" baseline="0" dirty="0" smtClean="0"/>
              <a:t> сельсовет</a:t>
            </a:r>
            <a:r>
              <a:rPr lang="ru-RU" dirty="0" smtClean="0"/>
              <a:t> </a:t>
            </a:r>
            <a:r>
              <a:rPr lang="ru-RU" dirty="0"/>
              <a:t>в 2015 году </a:t>
            </a:r>
            <a:endParaRPr lang="ru-RU" dirty="0" smtClean="0"/>
          </a:p>
          <a:p>
            <a:pPr>
              <a:defRPr sz="1197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dirty="0" smtClean="0"/>
              <a:t>(</a:t>
            </a:r>
            <a:r>
              <a:rPr lang="ru-RU" dirty="0"/>
              <a:t>в </a:t>
            </a:r>
            <a:r>
              <a:rPr lang="ru-RU" dirty="0" smtClean="0"/>
              <a:t>тыс. рублей)</a:t>
            </a:r>
            <a:r>
              <a:rPr lang="ru-RU" dirty="0"/>
              <a:t>
</a:t>
            </a:r>
          </a:p>
        </c:rich>
      </c:tx>
      <c:layout>
        <c:manualLayout>
          <c:xMode val="edge"/>
          <c:yMode val="edge"/>
          <c:x val="0.17348753311081191"/>
          <c:y val="1.246263862860540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8096087835031941"/>
          <c:w val="0.44410732215864868"/>
          <c:h val="0.49639435873802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6"/>
            <c:bubble3D val="0"/>
            <c:explosion val="13"/>
          </c:dPt>
          <c:dLbls>
            <c:numFmt formatCode="#,##0.0" sourceLinked="0"/>
            <c:txPr>
              <a:bodyPr/>
              <a:lstStyle/>
              <a:p>
                <a:pPr>
                  <a:defRPr sz="997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5255,5</c:v>
                </c:pt>
                <c:pt idx="1">
                  <c:v>Национальная оборона 190,9</c:v>
                </c:pt>
                <c:pt idx="2">
                  <c:v>Национальная безопасность и правоохранительная деятельность  63,2</c:v>
                </c:pt>
                <c:pt idx="3">
                  <c:v>Национальная экономика 579,9</c:v>
                </c:pt>
                <c:pt idx="4">
                  <c:v>Жилищно-коммунальное хозяйство 2181,8</c:v>
                </c:pt>
                <c:pt idx="5">
                  <c:v>Охрана окружающей среды 417,3</c:v>
                </c:pt>
                <c:pt idx="6">
                  <c:v>Образование 135,2</c:v>
                </c:pt>
                <c:pt idx="7">
                  <c:v>Культура, кинематография 10582,7</c:v>
                </c:pt>
                <c:pt idx="8">
                  <c:v>Здравоохранение 9,5</c:v>
                </c:pt>
                <c:pt idx="9">
                  <c:v>Социальная политика 419,3</c:v>
                </c:pt>
                <c:pt idx="10">
                  <c:v>Физическая культура и спорт  1278,1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5255.5</c:v>
                </c:pt>
                <c:pt idx="1">
                  <c:v>190.9</c:v>
                </c:pt>
                <c:pt idx="2">
                  <c:v>63.2</c:v>
                </c:pt>
                <c:pt idx="3">
                  <c:v>579.9</c:v>
                </c:pt>
                <c:pt idx="4">
                  <c:v>2181.8000000000002</c:v>
                </c:pt>
                <c:pt idx="5">
                  <c:v>417.3</c:v>
                </c:pt>
                <c:pt idx="6">
                  <c:v>135.19999999999999</c:v>
                </c:pt>
                <c:pt idx="7">
                  <c:v>10582.7</c:v>
                </c:pt>
                <c:pt idx="8">
                  <c:v>9.5</c:v>
                </c:pt>
                <c:pt idx="9">
                  <c:v>419.3</c:v>
                </c:pt>
                <c:pt idx="10">
                  <c:v>1278.0999999999999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49395780251188032"/>
          <c:y val="0.1667996613739674"/>
          <c:w val="0.46019178724064624"/>
          <c:h val="0.7896798285144222"/>
        </c:manualLayout>
      </c:layout>
      <c:overlay val="0"/>
      <c:txPr>
        <a:bodyPr/>
        <a:lstStyle/>
        <a:p>
          <a:pPr>
            <a:defRPr sz="1097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/>
              <a:t>Структура расходов бюджета   муниципального образования </a:t>
            </a:r>
            <a:r>
              <a:rPr lang="ru-RU" sz="1200" dirty="0" smtClean="0"/>
              <a:t>Солнечный</a:t>
            </a:r>
            <a:r>
              <a:rPr lang="ru-RU" sz="1200" baseline="0" dirty="0" smtClean="0"/>
              <a:t> сельсовет</a:t>
            </a:r>
            <a:r>
              <a:rPr lang="ru-RU" sz="1200" dirty="0" smtClean="0"/>
              <a:t>   в </a:t>
            </a:r>
            <a:r>
              <a:rPr lang="ru-RU" sz="1200" dirty="0"/>
              <a:t>2015 году </a:t>
            </a:r>
            <a:endParaRPr lang="ru-RU" sz="1200" dirty="0" smtClean="0"/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i="1" dirty="0" smtClean="0"/>
              <a:t>(</a:t>
            </a:r>
            <a:r>
              <a:rPr lang="ru-RU" sz="1200" i="1" dirty="0"/>
              <a:t>в </a:t>
            </a:r>
            <a:r>
              <a:rPr lang="ru-RU" sz="1200" i="1" dirty="0" smtClean="0"/>
              <a:t>тыс. рублей</a:t>
            </a:r>
            <a:r>
              <a:rPr lang="ru-RU" sz="1200" dirty="0" smtClean="0"/>
              <a:t>)</a:t>
            </a:r>
            <a:r>
              <a:rPr lang="ru-RU" sz="1400" dirty="0"/>
              <a:t>
</a:t>
            </a:r>
          </a:p>
        </c:rich>
      </c:tx>
      <c:layout>
        <c:manualLayout>
          <c:xMode val="edge"/>
          <c:yMode val="edge"/>
          <c:x val="0.18519369002797623"/>
          <c:y val="1.2462702902877302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99788583509514E-2"/>
          <c:y val="0.2385496183206107"/>
          <c:w val="0.47098923955260424"/>
          <c:h val="0.526331676708523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537141635513332"/>
          <c:y val="0.19673698796652836"/>
          <c:w val="0.40076864623857866"/>
          <c:h val="0.72232083469367481"/>
        </c:manualLayout>
      </c:layout>
      <c:overlay val="0"/>
      <c:txPr>
        <a:bodyPr/>
        <a:lstStyle/>
        <a:p>
          <a:pPr>
            <a:defRPr sz="1097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97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dirty="0"/>
              <a:t>Структура расходов бюджета   муниципального образования </a:t>
            </a:r>
            <a:r>
              <a:rPr lang="ru-RU" dirty="0" smtClean="0"/>
              <a:t>Солнечный</a:t>
            </a:r>
            <a:r>
              <a:rPr lang="ru-RU" baseline="0" dirty="0" smtClean="0"/>
              <a:t> сельсовет</a:t>
            </a:r>
            <a:r>
              <a:rPr lang="ru-RU" dirty="0" smtClean="0"/>
              <a:t>  </a:t>
            </a:r>
            <a:r>
              <a:rPr lang="ru-RU" dirty="0"/>
              <a:t>в 2015 году </a:t>
            </a:r>
            <a:endParaRPr lang="ru-RU" dirty="0" smtClean="0"/>
          </a:p>
          <a:p>
            <a:pPr>
              <a:defRPr sz="1197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dirty="0" smtClean="0"/>
              <a:t>(</a:t>
            </a:r>
            <a:r>
              <a:rPr lang="ru-RU" dirty="0"/>
              <a:t>в процентах)
</a:t>
            </a:r>
          </a:p>
        </c:rich>
      </c:tx>
      <c:layout>
        <c:manualLayout>
          <c:xMode val="edge"/>
          <c:yMode val="edge"/>
          <c:x val="0.17348753311081191"/>
          <c:y val="1.246263862860540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99788583509514E-2"/>
          <c:y val="0.2385496183206107"/>
          <c:w val="0.47098923955260408"/>
          <c:h val="0.526331676708523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6"/>
            <c:bubble3D val="0"/>
            <c:explosion val="13"/>
          </c:dPt>
          <c:dLbls>
            <c:numFmt formatCode="#,##0.0" sourceLinked="0"/>
            <c:txPr>
              <a:bodyPr/>
              <a:lstStyle/>
              <a:p>
                <a:pPr>
                  <a:defRPr sz="997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24,9</c:v>
                </c:pt>
                <c:pt idx="1">
                  <c:v>Национальная оборона 0,9</c:v>
                </c:pt>
                <c:pt idx="2">
                  <c:v>Национальная безопасность и правоохранительная деятельность  0,3</c:v>
                </c:pt>
                <c:pt idx="3">
                  <c:v>Национальная экономика 2,8</c:v>
                </c:pt>
                <c:pt idx="4">
                  <c:v>Жилищно-коммунальное хозяйство 10,3</c:v>
                </c:pt>
                <c:pt idx="5">
                  <c:v>Охрана окружающей среды 2,0</c:v>
                </c:pt>
                <c:pt idx="6">
                  <c:v>Образование 0,64</c:v>
                </c:pt>
                <c:pt idx="7">
                  <c:v>Здравоохранение 0,05</c:v>
                </c:pt>
                <c:pt idx="8">
                  <c:v>Культура кинематография 50,1</c:v>
                </c:pt>
                <c:pt idx="9">
                  <c:v>Социальная политика 2,0</c:v>
                </c:pt>
                <c:pt idx="10">
                  <c:v>Физическая культура и спорт 6,1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24.9</c:v>
                </c:pt>
                <c:pt idx="1">
                  <c:v>0.9</c:v>
                </c:pt>
                <c:pt idx="2">
                  <c:v>0.3</c:v>
                </c:pt>
                <c:pt idx="3">
                  <c:v>2.8</c:v>
                </c:pt>
                <c:pt idx="4">
                  <c:v>10.3</c:v>
                </c:pt>
                <c:pt idx="5">
                  <c:v>2</c:v>
                </c:pt>
                <c:pt idx="6">
                  <c:v>0.64</c:v>
                </c:pt>
                <c:pt idx="7">
                  <c:v>0.05</c:v>
                </c:pt>
                <c:pt idx="8">
                  <c:v>50.1</c:v>
                </c:pt>
                <c:pt idx="9">
                  <c:v>2</c:v>
                </c:pt>
                <c:pt idx="10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2796416388440282"/>
          <c:y val="0.15931503135461361"/>
          <c:w val="0.47203583611559713"/>
          <c:h val="0.80464995206437506"/>
        </c:manualLayout>
      </c:layout>
      <c:overlay val="0"/>
      <c:txPr>
        <a:bodyPr/>
        <a:lstStyle/>
        <a:p>
          <a:pPr>
            <a:defRPr sz="1097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0.84314</cdr:x>
      <cdr:y>0.11628</cdr:y>
    </cdr:from>
    <cdr:to>
      <cdr:x>1</cdr:x>
      <cdr:y>0.23256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96344" y="360040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0.75101</cdr:x>
      <cdr:y>0.18605</cdr:y>
    </cdr:from>
    <cdr:to>
      <cdr:x>1</cdr:x>
      <cdr:y>0.48136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84376" y="5760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0.03858</cdr:x>
      <cdr:y>0.14986</cdr:y>
    </cdr:from>
    <cdr:to>
      <cdr:x>0.10797</cdr:x>
      <cdr:y>0.92583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 flipH="1">
          <a:off x="138890" y="468663"/>
          <a:ext cx="249849" cy="242667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</a:schemeClr>
        </a:solidFill>
        <a:ln xmlns:a="http://schemas.openxmlformats.org/drawingml/2006/main">
          <a:solidFill>
            <a:schemeClr val="tx2">
              <a:lumMod val="40000"/>
              <a:lumOff val="6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0.59087</cdr:x>
      <cdr:y>0.95096</cdr:y>
    </cdr:from>
    <cdr:to>
      <cdr:x>0.62934</cdr:x>
      <cdr:y>0.99747</cdr:y>
    </cdr:to>
    <cdr:sp macro="" textlink="">
      <cdr:nvSpPr>
        <cdr:cNvPr id="5" name="Прямоугольник 4"/>
        <cdr:cNvSpPr/>
      </cdr:nvSpPr>
      <cdr:spPr>
        <a:xfrm xmlns:a="http://schemas.openxmlformats.org/drawingml/2006/main" flipH="1">
          <a:off x="1872084" y="2973915"/>
          <a:ext cx="121887" cy="145450"/>
        </a:xfrm>
        <a:prstGeom xmlns:a="http://schemas.openxmlformats.org/drawingml/2006/main" prst="rect">
          <a:avLst/>
        </a:prstGeom>
        <a:solidFill xmlns:a="http://schemas.openxmlformats.org/drawingml/2006/main">
          <a:srgbClr val="FF66FF"/>
        </a:solidFill>
        <a:ln xmlns:a="http://schemas.openxmlformats.org/drawingml/2006/main">
          <a:solidFill>
            <a:srgbClr val="FF66FF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6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0.49367</cdr:x>
      <cdr:y>0.15378</cdr:y>
    </cdr:from>
    <cdr:to>
      <cdr:x>0.49367</cdr:x>
      <cdr:y>0.31657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1982558" y="461168"/>
          <a:ext cx="0" cy="48817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prstDash val="dash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0.48869</cdr:x>
      <cdr:y>0.40153</cdr:y>
    </cdr:from>
    <cdr:to>
      <cdr:x>0.48869</cdr:x>
      <cdr:y>0.58758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>
          <a:off x="1962535" y="1204100"/>
          <a:ext cx="0" cy="5579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prstDash val="dash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0.5061</cdr:x>
      <cdr:y>0.55952</cdr:y>
    </cdr:from>
    <cdr:to>
      <cdr:x>0.65511</cdr:x>
      <cdr:y>0.67409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1822169" y="1749779"/>
          <a:ext cx="536483" cy="358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/>
            <a:t>96,0</a:t>
          </a:r>
          <a:r>
            <a:rPr lang="ru-RU" sz="1100" b="1" dirty="0" smtClean="0"/>
            <a:t> %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0.27273</cdr:x>
      <cdr:y>0.95354</cdr:y>
    </cdr:from>
    <cdr:to>
      <cdr:x>0.33263</cdr:x>
      <cdr:y>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flipV="1">
          <a:off x="864096" y="2981976"/>
          <a:ext cx="189798" cy="145309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00B05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00BC25F-0413-4220-A4EF-1E7336D6329F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4610C6-7B82-4B7F-A4BA-37C7B13F8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43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0F4D75F-71E3-41F0-BDBA-AD19E28146AE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8A1E701-4AE4-4F5A-957D-44CA12308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17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6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78B0DA-0CB8-4F04-9137-1F8C5BFA92B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04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0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89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23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7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654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109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54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04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1E701-4AE4-4F5A-957D-44CA12308CC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0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A7D97-1273-4F2C-8888-E53215AB761B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69638-A0BA-40B4-BC90-E8E978215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87DB-00F1-4E3F-9B74-4327E0C7C9B9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E4524-0CA6-4A6E-A308-DD21375E3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C9D5B-7289-4BD6-9BD6-CEDCA2D16A2C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1AF2D-7CE6-4EFC-A8E4-BE6613FC7B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0628-89E6-4826-AB26-757E98D3A269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1548-6753-45FB-A7D3-4DC3569D2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566A-A5E6-46E2-93B7-6C2C41002B28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1647-A025-4EE3-93BC-FD4A57CFB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606F6-AD00-4453-9772-2D06B5DDA920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D564E-29C1-4E2C-B471-505C32243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3328-3E27-410E-B8F0-C6DE860DDCBE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F5AEF-4CCD-4FF6-8E60-74B5C82EF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7B689-578C-4F93-A016-45CD9EF4CFD9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4162E-D5BE-4157-84DA-973F9E098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2DA92-9A8F-4208-8EAE-7756EE6B49CE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CC305-D5F3-497E-85DB-CEC8ACE99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264B-01A6-403A-AB32-93658F7A5B54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96B6-38D3-40AE-AA38-70A826E86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4095-0312-4918-8A68-BE728D9DBF4D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7D49F-3FB3-4FAC-8569-512652D01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FE0CA-D95E-458F-9A42-567E66E70F33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0155-E91E-4028-886A-620CB3D5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A40C-BA87-48F8-A115-2123828F52A8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A7F0-3CE3-45B3-9B0E-CF87DA64A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0EE8D-DE70-47F8-9DD5-DC3E19410F31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EAC8B-9431-49A4-AF58-06E04FFED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4B91-951D-42B2-A034-885142844FBF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ADA5-6721-43A2-B0AD-55F2859FF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DE2B3-574F-40D5-A2E4-A507146D0844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17F5-2DAD-456C-8224-F649E6977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7C032-605E-40E7-88BC-98C58CB6B2D2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ED495-4B46-413D-89EA-8AF1B5E28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78670-5084-4975-90EE-ED04E9E003EA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C7B3-B0C0-49CE-95CD-A9D920D63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3F783-B819-410F-BBCB-3E3AE08ED54C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DF2BE-A25B-4536-BB59-D8A026F07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11B8E-CFDD-4359-96C0-6637C6FE9C48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12BD9-AAF1-4A62-83B0-CF297171C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7A82D-58D3-4A1B-84B6-40F6B1868A84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37D63-29D1-478B-BDCE-7EF0EA06E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0AC2A-3FBB-4796-9262-B16EECC2795A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3F67-6550-4539-920F-44C9D8BE9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5C436-8E16-4895-8FF6-AB7B11B58B7C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B7DFB-768D-49DF-8043-985600251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37891-647C-429C-A1AA-68922C746F5D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3D483-F63E-450F-9E07-6A0434FC1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3E03C-18D9-440B-BD36-40024009511F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1D6BF-9C2F-4A9D-AE39-19894805D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73DD1-EFB3-416F-80E4-45A74E8AD575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20B6-3840-4908-83F7-A95EBD860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1622-71ED-4B39-8E28-810BF0B162B4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58D4E-CD01-48FF-923A-26DD43528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D437-9E10-47D0-8D39-5D7F36EF1BC9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A04B-8096-42CE-894E-95B9006ED1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BA74-4C64-4145-9C14-67FBBB5E2DD3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0048-A492-4934-801F-C72A6CF35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BD5E8-9819-40CF-8AA0-878E4E9E5FA7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B4F9-5612-4EF3-9B15-F2DF4CB03A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3942A-2002-4C0E-8C74-829C796AF8A8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4FE33-6BED-4BB0-BD48-0C3723133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9559F-03B8-4D85-A27B-81298C5F4046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EEC01-8811-4D1A-AB46-B9B89A767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4796D-D500-46AD-825C-0FFF2C2AD391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FC335-DEDD-4AB7-80C7-25EFD7B44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E2EA9-D810-4C16-88EA-F533F6FAE459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81754-B297-49F3-BC4E-F83871D0E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42775-2D3E-4AA8-AA51-D79C5F70DBD7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1D18E-D8F8-455D-ABF1-9BDBA3454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6103-B571-4A14-B963-00CAED3A0207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238-3AF1-4AE1-932B-5725925AF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5DAC5-A52A-45A3-A5FE-D7D1EF6C9079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260DD-EE9E-469B-BA53-4A198D669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6CF3F-9F79-4AB2-A495-85E8B246B524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21F34-58A3-4676-B810-688822DAA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4587A-0149-4159-828A-7F0FBC52ABEA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1D1DE-0AA1-42D1-9158-663358F53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5752E-DDA7-40D2-98B9-5DECFFF49BE4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20B0-9DE8-4120-87E7-EFE22A125A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470EE-1C43-4429-9465-EFA9D9246C3F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3AAAE-FB5A-48A4-9A15-CCBF26A9C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78806-7F11-4723-A49F-E37921D39F07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C5EB4-01C0-43F6-B3E5-8CD9957F1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5F87-7914-4064-ACB0-226FFD9CA5F5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1689-E060-44CD-90DC-4CA41A54F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26BEF-C3DF-43A2-9DCE-40EAC1744D98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F71A3-A9AF-46BE-A6D7-638D57259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FEC6D-1BC6-406B-A3DC-7888DF7F4421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63543-DAA4-4EA1-ABA7-733AEFD8B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19921-E6CE-432D-9289-1F60207E9185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111F2-1DDF-471E-BB14-99E621530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3291-4E77-4DF9-8A19-969A96450FBC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2B59-5677-4B87-872C-54F80CE9E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703E-55F1-423D-B96F-7275A9280626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DF08A-7C91-4FF3-BF5B-64CC112E0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BF256-718A-4BA2-B797-E4F66750148F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46677-2132-46D2-B251-796DBEF0B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B222-34C9-4F21-98AB-C65DE86CAFB3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E98F-8A45-4750-BC0A-903ECE5E5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F54A1-9BE4-46B4-9E16-2003E8CF7EE2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E556-3B44-4267-A30D-A5CB77335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C363B-DABF-46A8-A743-0DD8D80B090A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DA9974-2EEF-4D73-95C3-887BD45F65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641E8-EC4A-4BC1-BB97-B544E3728070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AF3F89-34B7-478B-8B14-6DD341FE3C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7B147-82CD-4E28-A56D-4B0B0BAF6EBC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3D4AF6-C280-43AA-8297-8D5B245D12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2991D-3F3C-473E-AECF-DDCEFBF74F9E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9D9B34-C6D5-403E-8A45-C1F42F18A0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E01BD-24F2-4C82-9EB3-3621BB73FD0C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48D1-18EB-4406-B2A2-C0A6AE43C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139799-D7B6-4214-AF1C-3EBB14529124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9A4074-3AFB-4907-B937-7D7B76E193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87E151-472F-466E-9298-9E3FC387B736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7872C07-DB7F-4A27-8B51-66DC05E3E6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8D856-AD4F-41AE-BE51-E4693CE4FBD7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6BE408-1901-4001-B6AF-1BB921ECE3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C26DEE-0CC7-4AAC-862A-40EA36FC8F47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C146EE-A6D1-47E6-970F-42E2D6148C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6C25CE-E6EB-4566-AEA7-E0C6AAC386EA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569AF3-EEB0-4161-9789-B33B40CDAF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1F382-5712-4F1A-BAA4-7D6EDD3294FE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317DD2-3D2C-4B8E-9724-7D2252D313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0268F-A54E-418B-83CC-24AA9821DFC5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9DF13-C216-4AD2-8B71-41C7C35996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FCA56-D1EC-4F36-88BD-E5CAB18DBBAC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F244A-3D3C-4833-A81D-C44BC3FA1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E6283-61E4-4A35-B8CB-8B11C5EB698F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EC23-E512-4ED7-B44E-41C81A49F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68FA7-4463-4535-8143-8FD908AD1583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AC099-212C-4340-BC68-DA46B3B26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1E33414-670B-4001-BCAF-DC074814DF89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DE14D2-4A24-4E65-B712-19CF5E41F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E7DE67B-30CC-4CB1-B168-6BA37DC6C933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0B8CA24-138C-4CD4-BF57-66F05DEBC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9C475CC-4450-4939-B826-D33E5C220297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95B99AA-5CDA-4290-82B9-3F048F6CD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51B3877-F751-4277-9547-7F2750ACC16C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5762EBA-FB69-46AA-BCC3-15C4CFEDD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16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B8C859F-31C1-4CF8-A81A-BA8BB170D61D}" type="datetimeFigureOut">
              <a:rPr lang="ru-RU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56F892D-C154-41D2-8279-59A8025FD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C45547D4-0A4C-4EBD-A150-1A0B4A3B6D74}" type="datetimeFigureOut">
              <a:rPr lang="ru-RU" smtClean="0"/>
              <a:pPr>
                <a:defRPr/>
              </a:pPr>
              <a:t>13.09.2016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D7FEA4D2-F836-499B-8247-E1CFC0BAB0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9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Рисунок 2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378" y="14512"/>
            <a:ext cx="9272588" cy="71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14344"/>
            <a:ext cx="1641455" cy="1641455"/>
          </a:xfrm>
          <a:prstGeom prst="rect">
            <a:avLst/>
          </a:prstGeom>
          <a:gradFill rotWithShape="1">
            <a:gsLst>
              <a:gs pos="0">
                <a:srgbClr val="FFFFFF">
                  <a:tint val="80000"/>
                  <a:satMod val="300000"/>
                </a:srgbClr>
              </a:gs>
              <a:gs pos="100000">
                <a:srgbClr val="FFFFFF">
                  <a:shade val="30000"/>
                  <a:satMod val="200000"/>
                </a:srgbClr>
              </a:gs>
            </a:gsLst>
            <a:path path="circle">
              <a:fillToRect l="50000" t="50000" r="50000" b="50000"/>
            </a:path>
          </a:gradFill>
          <a:ln w="25400" cap="flat" cmpd="sng" algn="ctr">
            <a:noFill/>
            <a:prstDash val="solid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Вертикальный свиток 6"/>
          <p:cNvSpPr/>
          <p:nvPr/>
        </p:nvSpPr>
        <p:spPr>
          <a:xfrm>
            <a:off x="2445561" y="1327309"/>
            <a:ext cx="5760640" cy="5530691"/>
          </a:xfrm>
          <a:prstGeom prst="verticalScroll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Брошюра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подготовлена на основании решения Совета депутатов Солнечного сельсовета  06.06.2016г. № 260 «Об  утверждении отчета по исполнению бюджета муниципального образования Солнечный сельсовет Усть-Абаканского района Республики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Хакасия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2015 год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В издании наглядно и доступно рассказывается о бюджете муниципального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образования   Солнечный сельсовет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: основах его формирования, основных характеристиках, статьях расходов. Издание рассчитано на широкий круг заинтересованных лиц. </a:t>
            </a:r>
          </a:p>
          <a:p>
            <a:pPr lvl="0" algn="just">
              <a:defRPr/>
            </a:pP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476672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Брошюра «БЮДЖЕТ ДЛЯ ГРАЖДАН»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390525"/>
              </p:ext>
            </p:extLst>
          </p:nvPr>
        </p:nvGraphicFramePr>
        <p:xfrm>
          <a:off x="2133600" y="685800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33" marR="67733"/>
                </a:tc>
              </a:tr>
            </a:tbl>
          </a:graphicData>
        </a:graphic>
      </p:graphicFrame>
      <p:sp>
        <p:nvSpPr>
          <p:cNvPr id="286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685" y="1"/>
            <a:ext cx="9316239" cy="69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228058" y="16102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 algn="ctr">
              <a:defRPr/>
            </a:pP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Отчет об исполнении расходов бюджета муниципального </a:t>
            </a:r>
          </a:p>
          <a:p>
            <a:pPr marL="400050" indent="-400050" algn="ctr">
              <a:defRPr/>
            </a:pP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образования Солнечный сельсовет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908721"/>
            <a:ext cx="675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>
              <a:defRPr/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 расходов бюджета муниципального образования Солнечный сельсовет по разделам, подразделам за 2015 г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37046"/>
              </p:ext>
            </p:extLst>
          </p:nvPr>
        </p:nvGraphicFramePr>
        <p:xfrm>
          <a:off x="539553" y="1556793"/>
          <a:ext cx="8352927" cy="48024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60439"/>
                <a:gridCol w="576064"/>
                <a:gridCol w="660535"/>
                <a:gridCol w="1067657"/>
                <a:gridCol w="1080120"/>
                <a:gridCol w="1008112"/>
              </a:tblGrid>
              <a:tr h="50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Наименование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 err="1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Рз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ПР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Сумма                           на </a:t>
                      </a:r>
                      <a:r>
                        <a:rPr lang="ru-RU" sz="105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2015 </a:t>
                      </a:r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год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Исполнение       на 01.01.2016г.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Процент исполнения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5 492 764,90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5 255 465,45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95,68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90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Функционирование высшего должностного лица  субъекта Российской Федерации и муниципального образования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02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1 117 594,00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1 117 593,28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389 506,00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388 297,49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99,69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760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04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3 962 264,90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3 726 500,53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94,05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803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Другие общегосударственные вопросы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23 400,00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23 074,15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98,61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28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Национальная оборона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02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190 900,00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190 900,00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12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Мобилизационная и вневойсковая подготовка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02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190 900,00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190 900,00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12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119 920,00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63 158,35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52,67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28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Органы внутренних дел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02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20 700,00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8 147,50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39,36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28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Защита населения и территории от </a:t>
                      </a:r>
                      <a:r>
                        <a:rPr lang="ru-RU" sz="105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чрезвычайных </a:t>
                      </a:r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ситуаций природного и техногенного характера, гражданская оборона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09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40 000,00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11 159,68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27,90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284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Обеспечение пожарной безопасности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59 220,00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43 851,17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74,05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28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Национальная экономика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04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595 486,45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579 955,12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97,39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762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Общеэкономические вопросы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04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45 000,00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44 896,87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Рисунок 2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34"/>
            <a:ext cx="9132888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02896"/>
              </p:ext>
            </p:extLst>
          </p:nvPr>
        </p:nvGraphicFramePr>
        <p:xfrm>
          <a:off x="323144" y="731889"/>
          <a:ext cx="8486599" cy="54261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099550"/>
                <a:gridCol w="575351"/>
                <a:gridCol w="653691"/>
                <a:gridCol w="1072361"/>
                <a:gridCol w="1078782"/>
                <a:gridCol w="1006864"/>
              </a:tblGrid>
              <a:tr h="6011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Наименование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 err="1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Рз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ПР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Сумма                           на </a:t>
                      </a:r>
                      <a:r>
                        <a:rPr lang="ru-RU" sz="105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2015 </a:t>
                      </a:r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год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Исполнение       на 01.01.2016г.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Процент исполнения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5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2 675 153,31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2 181 792,99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81,56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3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Жилищное хозяйство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50 000,00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50 000,00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683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Коммунальное хозяйство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02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171 000,00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134 284,11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Благоустройство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1 410 703,00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1 038 950,08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73,65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6028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05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1 043 450,31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958 558,80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91,86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Охрана окружающей среды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06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518 000,00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417 331,00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80,57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5079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Сбор, удаление отходов и очистка сточных вод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06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02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518 000,00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417 331,00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80,57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5079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Образование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07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204 500,00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135 172,06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66,10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438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Другие вопросы в области образования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09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204 500,00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135 172,06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66,10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Культура, кинематография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08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11 532 869,20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10 582 725,57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91,76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Культура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08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7 828 108,20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7 008 662,28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89,53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Другие вопросы в области культуры, кинематографии 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08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04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3 704 761,00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3 574 063,29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96,47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Здравоохранение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09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9 530,60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95,31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Другие вопросы в области здравоохранения 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09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09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10 000,00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9 530,60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95,31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Социальная политика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458 376,00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419 271,00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91,47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4312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Пенсионное обеспечение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98 376,00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98 376,00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53989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Социальное обеспечение населения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03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360 000,00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320 895,00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89,14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43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Физическая культура и спорт 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1 386 256,00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1 278 138,67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92,20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32867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Физическая культура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1 386 256,00</a:t>
                      </a:r>
                      <a:endParaRPr lang="ru-RU" sz="105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1 278 138,67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92,20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Всего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23 184 225,86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21 113 440,81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91,07</a:t>
                      </a:r>
                      <a:endParaRPr lang="ru-RU" sz="105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9367878" y="6407947"/>
            <a:ext cx="396240" cy="365125"/>
          </a:xfrm>
        </p:spPr>
        <p:txBody>
          <a:bodyPr/>
          <a:lstStyle/>
          <a:p>
            <a:fld id="{A7F8E3F6-DE14-48B2-B2BC-6FABA9630FB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88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88419" name="Объект 5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Grp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0005"/>
            <a:ext cx="9144000" cy="6958013"/>
          </a:xfrm>
        </p:spPr>
      </p:pic>
      <p:sp>
        <p:nvSpPr>
          <p:cNvPr id="188420" name="Прямоугольник 6"/>
          <p:cNvSpPr>
            <a:spLocks noChangeArrowheads="1"/>
          </p:cNvSpPr>
          <p:nvPr/>
        </p:nvSpPr>
        <p:spPr bwMode="auto">
          <a:xfrm>
            <a:off x="107950" y="301625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8421" name="Прямоугольник 7"/>
          <p:cNvSpPr>
            <a:spLocks noChangeArrowheads="1"/>
          </p:cNvSpPr>
          <p:nvPr/>
        </p:nvSpPr>
        <p:spPr bwMode="auto">
          <a:xfrm>
            <a:off x="4679950" y="0"/>
            <a:ext cx="4354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76500" y="3105837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5" y="224135"/>
            <a:ext cx="784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об исполнении расходов бюджета муниципального </a:t>
            </a:r>
          </a:p>
          <a:p>
            <a:pPr marL="400050" indent="-40005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Солнечный сельсовет</a:t>
            </a:r>
          </a:p>
        </p:txBody>
      </p:sp>
      <p:graphicFrame>
        <p:nvGraphicFramePr>
          <p:cNvPr id="11" name="Объект 1"/>
          <p:cNvGraphicFramePr/>
          <p:nvPr>
            <p:extLst>
              <p:ext uri="{D42A27DB-BD31-4B8C-83A1-F6EECF244321}">
                <p14:modId xmlns:p14="http://schemas.microsoft.com/office/powerpoint/2010/main" val="166234829"/>
              </p:ext>
            </p:extLst>
          </p:nvPr>
        </p:nvGraphicFramePr>
        <p:xfrm>
          <a:off x="263869" y="1206851"/>
          <a:ext cx="8976301" cy="509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92515" name="Рисунок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2757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6" name="Rectangle 1"/>
          <p:cNvSpPr>
            <a:spLocks noChangeArrowheads="1"/>
          </p:cNvSpPr>
          <p:nvPr/>
        </p:nvSpPr>
        <p:spPr bwMode="auto">
          <a:xfrm>
            <a:off x="0" y="0"/>
            <a:ext cx="878681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</a:pPr>
            <a:endParaRPr lang="ru-RU" sz="13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800">
              <a:solidFill>
                <a:srgbClr val="000000"/>
              </a:solidFill>
            </a:endParaRPr>
          </a:p>
          <a:p>
            <a:pPr eaLnBrk="0" hangingPunct="0">
              <a:buFontTx/>
              <a:buChar char="•"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2522" name="Прямоугольник 5"/>
          <p:cNvSpPr>
            <a:spLocks noChangeArrowheads="1"/>
          </p:cNvSpPr>
          <p:nvPr/>
        </p:nvSpPr>
        <p:spPr bwMode="auto">
          <a:xfrm>
            <a:off x="4892675" y="3644900"/>
            <a:ext cx="3894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7878" y="6407947"/>
            <a:ext cx="396240" cy="365125"/>
          </a:xfrm>
        </p:spPr>
        <p:txBody>
          <a:bodyPr/>
          <a:lstStyle/>
          <a:p>
            <a:fld id="{A7F8E3F6-DE14-48B2-B2BC-6FABA9630FB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76500" y="3105837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87625" y="224135"/>
            <a:ext cx="784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об исполнении расходов бюджета муниципального </a:t>
            </a:r>
          </a:p>
          <a:p>
            <a:pPr marL="400050" indent="-40005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Солнечный сельсовет</a:t>
            </a:r>
          </a:p>
        </p:txBody>
      </p:sp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val="1577739718"/>
              </p:ext>
            </p:extLst>
          </p:nvPr>
        </p:nvGraphicFramePr>
        <p:xfrm>
          <a:off x="357345" y="1280440"/>
          <a:ext cx="8679151" cy="509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Объект 1"/>
          <p:cNvGraphicFramePr/>
          <p:nvPr>
            <p:extLst>
              <p:ext uri="{D42A27DB-BD31-4B8C-83A1-F6EECF244321}">
                <p14:modId xmlns:p14="http://schemas.microsoft.com/office/powerpoint/2010/main" val="137442960"/>
              </p:ext>
            </p:extLst>
          </p:nvPr>
        </p:nvGraphicFramePr>
        <p:xfrm>
          <a:off x="73471" y="1469152"/>
          <a:ext cx="8963025" cy="509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Рисунок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320" y="0"/>
            <a:ext cx="9255125" cy="705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rot="10800000" flipV="1">
            <a:off x="1115616" y="155574"/>
            <a:ext cx="724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Отчет по исполнению  муниципальных целевых программ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32536"/>
              </p:ext>
            </p:extLst>
          </p:nvPr>
        </p:nvGraphicFramePr>
        <p:xfrm>
          <a:off x="251519" y="542222"/>
          <a:ext cx="8784977" cy="631972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552728"/>
                <a:gridCol w="864097"/>
                <a:gridCol w="720080"/>
                <a:gridCol w="648072"/>
              </a:tblGrid>
              <a:tr h="3600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Наименование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План на      2015 год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Исполнение за 2015 год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%   исполнения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192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Муниципальные программы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9 197 889,55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7 647 488,61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83,14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08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«Организация временных работ в  муниципальном образовании Солнечный сельсовет на 2014-2017годы»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45 000,00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44 896,87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99,77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04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«Повышение пожарной безопасности на территории муниципального образования Солнечный сельсовет на период  2014-2017 годы»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59 220,00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43 851,17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74,05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63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«Здоровое питание школьников и воспитанников дошкольных учреждений на  2014-2016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189 500,00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135 172,06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71,33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30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«Вакцинопрофилактика и улучшение медицинского обслуживания населения муниципального образования Солнечный сельсовет  на  2014-2017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10 000,00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9 530,60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95,31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251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«Поддержка семей в строительстве индивидуального жилья на  2014-2016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160 000,00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160 000,00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73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«Развитие и поддержка малого и среднего предпринимательства на территории муниципального образования Солнечный  сельсовет на  2014-2016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927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«Модернизация автомобильных дорог местного значения и сооружений на них на территории муниципального образования Солнечный сельсовет 2014-2017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460 286,45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445 058,25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96,69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08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«По улучшению уровня жизни жителей муниципального образования Солнечный сельсовет на  2011-2015 годы  Уютный дом»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2668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«Улучшение качества образования на  2014-2016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15 000,00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783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«Поддержка и развитие культуры на территории муниципального образования Солнечный сельсовет на 2014-2020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5 444 638,10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4 639 731,65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85,22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73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«Энергосбережение и повышение энергетической эффективности в муниципальном образовании Солнечный  сельсовет на  2011-2015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87 500,00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74 898,21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85,60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73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«Благоустройство территории муниципального образования Солнечный сельсовет Усть-Абаканского района Ре6спублики Хакасия на 2015-2020 годы"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1 794 103,00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1 344 681,08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73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«Профилактика правонарушений на территории муниципального образования Солнечного сельсовета  (2014-2020годы)»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29 700,00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11 147,50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37,53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100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«Обеспечение водоснабжения в населенных пунктах администрации муниципального образования Солнечного сельсовета на  2013-2016 годы»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73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«Развитие физической культуры и спорта в муниципальном образовании Солнечный сельсовет  на 2013-2016годы»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567 142,00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466 026,22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82,17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73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"Противодействие экстремизму и профилактика терроризма на территории Солнечного сельсовета на 2014-2017 </a:t>
                      </a:r>
                      <a:r>
                        <a:rPr lang="ru-RU" sz="1000" b="0" u="none" strike="noStrike" cap="none" spc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гг</a:t>
                      </a:r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"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1 000,00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0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«Адресная социальная помощь населению муниципального образования Солнечный сельсовет на 2014-2020 годы»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200 000,00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160 895,00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80,40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6490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«Финансовая поддержка и развитие территориального общественного самоуправления на 2014-2016 годы»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134 600,00</a:t>
                      </a:r>
                      <a:endParaRPr lang="ru-RU" sz="100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111 600,00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82,90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99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Муниципальная программа «Чистая вода» на 2012-2017 годы» 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Содержимое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2149"/>
            <a:ext cx="91440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1600" y="764704"/>
            <a:ext cx="7344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Муниципальная программа «Модернизация автомобильных дорог местного значения и сооружений на них на территории муниципального образования Солнечный сельсовет 2014-2017 годы»</a:t>
            </a:r>
            <a:endParaRPr lang="ru-RU" sz="1400" b="1" dirty="0">
              <a:solidFill>
                <a:srgbClr val="00206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Отчет о реализации муниципальных  программ, действующих на территории муниципального образования Солнечный сельсовет за 2015 год.</a:t>
            </a:r>
          </a:p>
        </p:txBody>
      </p:sp>
      <p:pic>
        <p:nvPicPr>
          <p:cNvPr id="4099" name="Picture 3" descr="\\User-pc\обмен\Першина И.Ю\установка павильона\IMG_20151009_221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7" y="1616224"/>
            <a:ext cx="3675741" cy="27568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User-pc\обмен\Першина И.Ю\установка павильона\IMG_20151009_2214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98703"/>
            <a:ext cx="3565769" cy="267432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User-pc\обмен\САЙТ\Лисютина О.И\100_15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24587"/>
            <a:ext cx="3600400" cy="26229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Содержимое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\\User-pc\обмен\САЙТ\Лисютина О.И\100_1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6" y="4077072"/>
            <a:ext cx="3294591" cy="2470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Муниципальная программа «Благоустройство территории муниципального образования Солнечный сельсовет Усть-Абаканского района Ре6спублики Хакасия на 2015-2020 </a:t>
            </a:r>
            <a:r>
              <a:rPr lang="ru-RU" sz="1400" b="1" dirty="0" smtClean="0">
                <a:solidFill>
                  <a:srgbClr val="002060"/>
                </a:solidFill>
                <a:latin typeface="Calibri"/>
              </a:rPr>
              <a:t>годы»</a:t>
            </a:r>
            <a:endParaRPr lang="ru-RU" sz="1400" b="1" dirty="0">
              <a:solidFill>
                <a:srgbClr val="00206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27" name="Picture 3" descr="C:\Users\Пользователь\Desktop\БЮДЖЕТ 2016\БЮДЖЕТ ДЛЯ ГРАЖДАН\Першиной И.Ю\садим деревья\DSC07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49" y="973034"/>
            <a:ext cx="3212961" cy="2409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ocuments\Администрация(фото)\IMG_00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6" y="1027963"/>
            <a:ext cx="3297690" cy="2473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User-pc\обмен\Волкова Е.Н\И.Ю\DSC07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49" y="4077072"/>
            <a:ext cx="3294590" cy="2470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User-pc\обмен\Волкова Е.Н\И.Ю\DSC070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0" y="2708920"/>
            <a:ext cx="3053551" cy="2290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4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Содержимое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94488" y="234954"/>
            <a:ext cx="6468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Муниципальная программа </a:t>
            </a:r>
            <a:r>
              <a:rPr lang="ru-RU" sz="1400" b="1" dirty="0" smtClean="0">
                <a:solidFill>
                  <a:srgbClr val="002060"/>
                </a:solidFill>
                <a:latin typeface="Calibri"/>
              </a:rPr>
              <a:t>«Финансовая поддержка  и развитие территориального общественного самоуправления на 2014-2016 годы»</a:t>
            </a:r>
            <a:endParaRPr lang="ru-RU" sz="1400" b="1" dirty="0">
              <a:solidFill>
                <a:srgbClr val="00206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26" name="Picture 2" descr="C:\Users\Пользователь\Desktop\БЮДЖЕТ 2016\БЮДЖЕТ ДЛЯ ГРАЖДАН\Першиной И.Ю\садим деревья\DSC07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1104103"/>
            <a:ext cx="3171512" cy="2378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3" descr="C:\Users\Пользователь\Desktop\БЮДЖЕТ 2016\БЮДЖЕТ ДЛЯ ГРАЖДАН\Першиной И.Ю\рассада\100_1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0" y="1088965"/>
            <a:ext cx="3216356" cy="2412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" descr="C:\Users\Пользователь\Desktop\БЮДЖЕТ 2016\БЮДЖЕТ ДЛЯ ГРАЖДАН\Першиной И.Ю\P10603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946288"/>
            <a:ext cx="3504847" cy="2628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Пользователь\Desktop\БЮДЖЕТ 2016\БЮДЖЕТ ДЛЯ ГРАЖДАН\Першиной И.Ю\рассада\100_13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17411"/>
            <a:ext cx="3543351" cy="265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101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Содержимое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28267" y="20054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libri"/>
              </a:rPr>
              <a:t>Муниципальная программа «Развитие физической культуры и спорта в муниципальном образовании Солнечный сельсовет  на 2013-2016годы»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\\User-pc\обмен\Волкова Е.Н\спорт\100_3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99" y="845289"/>
            <a:ext cx="3317907" cy="24884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БЮДЖЕТ 2016\БЮДЖЕТ ДЛЯ ГРАЖДАН\11\IMG_20150218_1619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7" y="761812"/>
            <a:ext cx="3121338" cy="23410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User-pc\обмен\Волкова Е.Н\спорт\DSC091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6952"/>
            <a:ext cx="3096344" cy="23222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БЮДЖЕТ 2016\БЮДЖЕТ ДЛЯ ГРАЖДАН\спорт\DSC_00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3429075" cy="22712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Пользователь\Desktop\БЮДЖЕТ 2016\БЮДЖЕТ ДЛЯ ГРАЖДАН\11\100_13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4"/>
          <a:stretch/>
        </p:blipFill>
        <p:spPr bwMode="auto">
          <a:xfrm>
            <a:off x="2023851" y="4551155"/>
            <a:ext cx="3527569" cy="2009557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1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Содержимое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866"/>
            <a:ext cx="91440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188640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libri"/>
              </a:rPr>
              <a:t>Муниципальная программа «Поддержка и развитие культуры на территории муниципального образования Солнечный сельсовет на 2014-2020 годы»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3792" r="2502" b="3838"/>
          <a:stretch/>
        </p:blipFill>
        <p:spPr bwMode="auto">
          <a:xfrm>
            <a:off x="475370" y="827127"/>
            <a:ext cx="4276650" cy="25689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5029" r="5026" b="7108"/>
          <a:stretch/>
        </p:blipFill>
        <p:spPr bwMode="auto">
          <a:xfrm>
            <a:off x="4973602" y="827127"/>
            <a:ext cx="3985054" cy="26004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Пользователь\Desktop\БЮДЖЕТ 2016\БЮДЖЕТ ДЛЯ ГРАЖДАН\11\DSC_46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17" y="4010702"/>
            <a:ext cx="4172999" cy="26122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БЮДЖЕТ 2016\БЮДЖЕТ ДЛЯ ГРАЖДАН\11\image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8536" r="12432"/>
          <a:stretch/>
        </p:blipFill>
        <p:spPr bwMode="auto">
          <a:xfrm>
            <a:off x="2420720" y="2302870"/>
            <a:ext cx="3528392" cy="2614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Пользователь\Desktop\БЮДЖЕТ 2016\БЮДЖЕТ ДЛЯ ГРАЖДАН\спорт\imag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7"/>
          <a:stretch/>
        </p:blipFill>
        <p:spPr bwMode="auto">
          <a:xfrm>
            <a:off x="323527" y="4077073"/>
            <a:ext cx="4378605" cy="25330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3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Рисунок 1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0350" y="0"/>
            <a:ext cx="940435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508" y="204770"/>
            <a:ext cx="3312368" cy="2520807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67544" y="2691483"/>
            <a:ext cx="4104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муниципального образования </a:t>
            </a:r>
            <a:br>
              <a:rPr lang="ru-RU" sz="28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Солнечный сельсовет </a:t>
            </a:r>
            <a:br>
              <a:rPr lang="ru-RU" sz="28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2015 год</a:t>
            </a:r>
            <a:endParaRPr lang="ru-RU" sz="2800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816424" cy="578321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Рисунок 1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4" y="90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260648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4000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Отчет об исполнении расходов бюджета муниципального </a:t>
            </a:r>
          </a:p>
          <a:p>
            <a:pPr marL="400050" marR="0" lvl="0" indent="-4000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Солнечный сельсовет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2466" y="12062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marR="0" lvl="0" indent="-4000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marR="0" lvl="0" indent="-4000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marR="0" lvl="0" indent="-4000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7191" y="929233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 муниципального образования</a:t>
            </a:r>
          </a:p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Солнечный сельсовет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экономической классификации  за 2015 год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235293"/>
              </p:ext>
            </p:extLst>
          </p:nvPr>
        </p:nvGraphicFramePr>
        <p:xfrm>
          <a:off x="251519" y="1971824"/>
          <a:ext cx="8640961" cy="43374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313408"/>
                <a:gridCol w="854945"/>
                <a:gridCol w="896593"/>
                <a:gridCol w="1191639"/>
                <a:gridCol w="1121959"/>
                <a:gridCol w="1189477"/>
                <a:gridCol w="1072940"/>
              </a:tblGrid>
              <a:tr h="30504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Наименование расходов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Код ЭКР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План на 2015 год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/>
                        <a:t>Исполнение за 2015 год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Сумма </a:t>
                      </a:r>
                      <a:r>
                        <a:rPr lang="ru-RU" sz="1050" u="none" strike="noStrike" dirty="0" smtClean="0"/>
                        <a:t>       тыс</a:t>
                      </a:r>
                      <a:r>
                        <a:rPr lang="ru-RU" sz="1050" u="none" strike="noStrike" dirty="0"/>
                        <a:t>. руб.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Доля 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Сумма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Доля 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%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347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общих расходах %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тыс. руб.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общих расходах  %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к плану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1904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t"/>
                      <a:r>
                        <a:rPr lang="ru-RU" sz="1050" u="none" strike="noStrike"/>
                        <a:t>1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 </a:t>
                      </a:r>
                      <a:r>
                        <a:rPr lang="ru-RU" sz="1050" u="none" strike="noStrike" dirty="0" smtClean="0"/>
                        <a:t>2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t"/>
                      <a:r>
                        <a:rPr lang="ru-RU" sz="1050" u="none" strike="noStrike" dirty="0"/>
                        <a:t>3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t"/>
                      <a:r>
                        <a:rPr lang="ru-RU" sz="1050" u="none" strike="noStrike" dirty="0"/>
                        <a:t>4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t"/>
                      <a:r>
                        <a:rPr lang="ru-RU" sz="1050" u="none" strike="noStrike" dirty="0"/>
                        <a:t>5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t"/>
                      <a:r>
                        <a:rPr lang="ru-RU" sz="1050" u="none" strike="noStrike" dirty="0"/>
                        <a:t>6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t"/>
                      <a:r>
                        <a:rPr lang="ru-RU" sz="1050" u="none" strike="noStrike" dirty="0"/>
                        <a:t>7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</a:tr>
              <a:tr h="2906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050" u="none" strike="noStrike"/>
                        <a:t>Оплата труда с начислениями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/>
                        <a:t>210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10700,2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46,2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10564,4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50,0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98,7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050" u="none" strike="noStrike"/>
                        <a:t>Приобретение услуг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/>
                        <a:t>220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6774,6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29,2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5406,0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25,6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79,8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72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050" u="none" strike="noStrike" dirty="0"/>
                        <a:t>Безвозмездные и безвозвратные перечисления организациям,                                                   в том числе жилищно-коммунальному хозяйству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/>
                        <a:t>240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982,9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4,2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909,7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4,3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92,6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050" u="none" strike="noStrike" dirty="0"/>
                        <a:t>Социальное </a:t>
                      </a:r>
                      <a:r>
                        <a:rPr lang="ru-RU" sz="1050" u="none" strike="noStrike" dirty="0" smtClean="0"/>
                        <a:t>обеспечение</a:t>
                      </a:r>
                      <a:r>
                        <a:rPr lang="ru-RU" sz="1050" u="none" strike="noStrike" baseline="0" dirty="0" smtClean="0"/>
                        <a:t>  населения</a:t>
                      </a:r>
                      <a:r>
                        <a:rPr lang="ru-RU" sz="1050" u="none" strike="noStrike" dirty="0" smtClean="0"/>
                        <a:t>                     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/>
                        <a:t>260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458,4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2,0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419,3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2,0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91,5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4555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050" u="none" strike="noStrike"/>
                        <a:t>Увеличение стоимости основных средств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/>
                        <a:t>310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1300,0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5,6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1237,8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5,9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95,2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4805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050" u="none" strike="noStrike" dirty="0"/>
                        <a:t>Увеличение стоимости материальных запасов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/>
                        <a:t>340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1972,9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8,5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1788,6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8,5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90,7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l" fontAlgn="t"/>
                      <a:r>
                        <a:rPr lang="ru-RU" sz="1050" u="none" strike="noStrike"/>
                        <a:t>Прочие расходы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/>
                        <a:t>290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995,2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4,3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787,6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3,7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u="none" strike="noStrike" dirty="0" smtClean="0"/>
                        <a:t>79,1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t"/>
                      <a:r>
                        <a:rPr lang="ru-RU" sz="1050" b="1" u="none" strike="noStrike" dirty="0"/>
                        <a:t>Итого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b="1" u="none" strike="noStrike" dirty="0"/>
                        <a:t> 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b="1" u="none" strike="noStrike" dirty="0" smtClean="0"/>
                        <a:t>23184,2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b="1" u="none" strike="noStrike" dirty="0"/>
                        <a:t>100,0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b="1" u="none" strike="noStrike" dirty="0" smtClean="0"/>
                        <a:t>21113,4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b="1" u="none" strike="noStrike" dirty="0"/>
                        <a:t>100,0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50" b="1" u="none" strike="noStrike" dirty="0" smtClean="0"/>
                        <a:t>91,1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7667" marR="7667" marT="7667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Содержимое 3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855" y="108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-14287" y="1246647"/>
            <a:ext cx="9172575" cy="43647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Администрация Солнечного сельсовета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655137  с. Солнечное, ул. Мира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18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тел. (8 39032)    2-57-24              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(8 39032)    2-57-88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lvl="0" indent="-256032" algn="ctr" fontAlgn="auto"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Ваши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отзывы, вопросы вы можете направлять на электронную почту Администрации Солнечного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сельсовета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mo-solar@list</a:t>
            </a:r>
            <a:r>
              <a:rPr lang="ru-RU" sz="20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0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lvl="0" indent="-256032" fontAlgn="auto">
              <a:spcBef>
                <a:spcPts val="400"/>
              </a:spcBef>
              <a:spcAft>
                <a:spcPts val="0"/>
              </a:spcAft>
              <a:buClr>
                <a:srgbClr val="4F81BD"/>
              </a:buClr>
              <a:buSzPct val="68000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467544" y="1232333"/>
            <a:ext cx="8497092" cy="616455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2349500" y="2898775"/>
          <a:ext cx="4445000" cy="1916240"/>
        </p:xfrm>
        <a:graphic>
          <a:graphicData uri="http://schemas.openxmlformats.org/drawingml/2006/table">
            <a:tbl>
              <a:tblPr/>
              <a:tblGrid>
                <a:gridCol w="1679575"/>
                <a:gridCol w="876300"/>
                <a:gridCol w="944563"/>
                <a:gridCol w="944562"/>
              </a:tblGrid>
              <a:tr h="276225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2014год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Назначено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год,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исполнения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30480,3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31519,5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32171,7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29153,9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-1691,4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2365,6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4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82" y="7937"/>
            <a:ext cx="913923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9" name="Picture 1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556791"/>
            <a:ext cx="9144000" cy="540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://&amp;mcy;&amp;ocy;-&amp;scy;&amp;ocy;&amp;lcy;&amp;ncy;&amp;iecy;&amp;chcy;&amp;ncy;&amp;ycy;&amp;jcy;.&amp;rcy;&amp;fcy;/wp-content/uploads/2011/12/%D0%BC%D1%83%D0%BD%D0%B8%D1%86%D0%B8%D0%BF%D0%B0%D0%BB%D1%8C%D0%BD%D0%BE%D0%B5-%D0%BE%D0%B1%D1%80%D0%B0%D0%B7%D0%BE%D0%B2%D0%B0%D0%BD%D0%B8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&amp;mcy;&amp;ocy;-&amp;scy;&amp;ocy;&amp;lcy;&amp;ncy;&amp;iecy;&amp;chcy;&amp;ncy;&amp;ycy;&amp;jcy;.&amp;rcy;&amp;fcy;/wp-content/uploads/2011/12/%D0%BC%D1%83%D0%BD%D0%B8%D1%86%D0%B8%D0%BF%D0%B0%D0%BB%D1%8C%D0%BD%D0%BE%D0%B5-%D0%BE%D0%B1%D1%80%D0%B0%D0%B7%D0%BE%D0%B2%D0%B0%D0%BD%D0%B8%D0%B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2805" y="312738"/>
            <a:ext cx="363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Lucida Sans Unicode"/>
              </a:rPr>
              <a:t>Основные понятия </a:t>
            </a:r>
            <a:endParaRPr lang="ru-RU" sz="2800" dirty="0">
              <a:solidFill>
                <a:srgbClr val="002060"/>
              </a:solidFill>
              <a:latin typeface="Lucida Sans Unicod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775" y="1089337"/>
            <a:ext cx="81370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	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Годовой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отчет об исполнении бюджета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поселения,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представляемый в Совет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депутатов Солнечного сельсовета, 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составляет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Администрация Солнечного сельсовета 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	Отчет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об исполнении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бюджета муниципального образования Солнечный сельсовет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за отчетный год направляется на рассмотрение и утверждение в Совет депутатов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не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позднее 1 апреля текущего года.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    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	Отчет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- состоит из источников и наборов данных, параметров и композиции элементов отчета муниципального образования на определенный период (отчетный финансовый год).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    </a:t>
            </a:r>
            <a:r>
              <a:rPr lang="ru-RU" sz="1600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	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Отчет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составляется в соответствии с той же структурой и бюджетной классификацией, которые применялись при утверждении бюджета 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муниципального образования Солнечный сельсовет.</a:t>
            </a:r>
            <a:endParaRPr lang="ru-RU" sz="1600" b="1" dirty="0">
              <a:solidFill>
                <a:schemeClr val="tx2">
                  <a:lumMod val="25000"/>
                </a:schemeClr>
              </a:solidFill>
              <a:latin typeface="Lucida Sans Unicod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    </a:t>
            </a:r>
            <a:r>
              <a:rPr lang="ru-RU" sz="1600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	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До начала рассмотрения Советом депутатов 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годового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отчета проводятся публичные слушания по нему.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    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	Публичные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слушания по годовому отчету проводятся в порядке, аналогичном порядку проведения публичных слушаний по проекту решения о бюджете 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поселения.</a:t>
            </a:r>
            <a:endParaRPr lang="ru-RU" sz="1600" b="1" dirty="0">
              <a:solidFill>
                <a:schemeClr val="tx2">
                  <a:lumMod val="25000"/>
                </a:schemeClr>
              </a:solidFill>
              <a:latin typeface="Lucida Sans Unicod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  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	 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По результатам рассмотрения годового отчета Совет депутатов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Солнечного сельсовета принимает </a:t>
            </a:r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решение об утверждении либо отклонении решения об исполнении бюджета  </a:t>
            </a:r>
            <a:r>
              <a:rPr lang="ru-RU" sz="1600" b="1" dirty="0" smtClean="0">
                <a:solidFill>
                  <a:schemeClr val="tx2">
                    <a:lumMod val="25000"/>
                  </a:schemeClr>
                </a:solidFill>
                <a:latin typeface="Lucida Sans Unicode"/>
              </a:rPr>
              <a:t>поселения.</a:t>
            </a:r>
            <a:endParaRPr lang="ru-RU" sz="1600" b="1" dirty="0">
              <a:solidFill>
                <a:schemeClr val="tx2">
                  <a:lumMod val="25000"/>
                </a:schemeClr>
              </a:solidFill>
              <a:latin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Рисунок 2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67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755637" y="188640"/>
            <a:ext cx="363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Lucida Sans Unicode"/>
              </a:rPr>
              <a:t>Основные понятия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123" y="711860"/>
            <a:ext cx="8543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Отчет - состоит из источников и наборов данных, параметров и композиции элементов отчета муниципального образования на определенный период (отчетный финансовый год).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1661282"/>
            <a:ext cx="7897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Доходы бюджета – </a:t>
            </a:r>
            <a:r>
              <a:rPr lang="ru-RU" sz="2000" b="1" i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поступившие в бюджет денежные средства </a:t>
            </a:r>
            <a:endParaRPr lang="ru-RU" sz="2000" dirty="0">
              <a:solidFill>
                <a:srgbClr val="4BACC6">
                  <a:lumMod val="50000"/>
                </a:srgbClr>
              </a:solidFill>
              <a:latin typeface="Lucida Sans Unicode"/>
            </a:endParaRPr>
          </a:p>
        </p:txBody>
      </p:sp>
      <p:pic>
        <p:nvPicPr>
          <p:cNvPr id="11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7129" y="4789458"/>
            <a:ext cx="3652417" cy="190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0350" y="4077072"/>
            <a:ext cx="8028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Расходы бюджета - </a:t>
            </a:r>
            <a:r>
              <a:rPr lang="ru-RU" sz="2000" b="1" i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выплаченные из бюджета денежные средства </a:t>
            </a:r>
            <a:endParaRPr lang="ru-RU" sz="2000" dirty="0">
              <a:solidFill>
                <a:srgbClr val="4BACC6">
                  <a:lumMod val="50000"/>
                </a:srgbClr>
              </a:solidFill>
              <a:latin typeface="Lucida Sans Unicode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67518" y="2369168"/>
            <a:ext cx="3744416" cy="153233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ysClr val="windowText" lastClr="000000"/>
                </a:solidFill>
                <a:latin typeface="Calibri"/>
              </a:rPr>
              <a:t>Собственные доходы бюджета –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виды доходов, закрепленные  на постоянной основе полностью или частично за соответствующими бюджетами законодательством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Российской Федерации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866929" y="2388449"/>
            <a:ext cx="4271687" cy="153233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ysClr val="windowText" lastClr="000000"/>
                </a:solidFill>
                <a:latin typeface="Calibri"/>
              </a:rPr>
              <a:t>Безвозмездные поступления – </a:t>
            </a:r>
            <a:r>
              <a:rPr lang="ru-RU" sz="1400" dirty="0">
                <a:solidFill>
                  <a:sysClr val="windowText" lastClr="000000"/>
                </a:solidFill>
                <a:latin typeface="Calibri"/>
              </a:rPr>
              <a:t>поступающие в бюджет денежные средства на безвозвратной и безвозмездной основе из вышестоящего бюджета (межбюджетные трансферты в виде дотаций, субсидий, субвенций), а также перечисления от физических и юридических лиц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3298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3299" name="Рисунок 4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53" y="16855"/>
            <a:ext cx="915987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83768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marR="0" lvl="0" indent="-4000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исполнению поступлений в доходы бюджета </a:t>
            </a:r>
          </a:p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Солнечный сельсовет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8092" y="1268760"/>
            <a:ext cx="4305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Lucida Sans Unicode"/>
              </a:rPr>
              <a:t>Виды доходов  </a:t>
            </a:r>
            <a:r>
              <a:rPr lang="ru-RU" b="1" dirty="0" smtClean="0">
                <a:solidFill>
                  <a:prstClr val="black"/>
                </a:solidFill>
                <a:latin typeface="Lucida Sans Unicode"/>
              </a:rPr>
              <a:t>бюджета поселения</a:t>
            </a:r>
            <a:endParaRPr lang="ru-RU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67544" y="2460816"/>
            <a:ext cx="2232248" cy="270998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Lucida Sans Unicode"/>
              </a:rPr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налог 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доходы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физических 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лиц 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налоги на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совокупный доход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алоги на имущество</a:t>
            </a:r>
            <a:endParaRPr lang="ru-RU" sz="1200" dirty="0">
              <a:solidFill>
                <a:prstClr val="black"/>
              </a:solidFill>
              <a:latin typeface="Lucida Sans Unicode"/>
            </a:endParaRP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госпошлина </a:t>
            </a:r>
            <a:endParaRPr lang="ru-RU" sz="1200" dirty="0" smtClean="0">
              <a:solidFill>
                <a:prstClr val="black"/>
              </a:solidFill>
              <a:latin typeface="Lucida Sans Unicod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 </a:t>
            </a:r>
            <a:endParaRPr lang="ru-RU" sz="1200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247948" y="1999151"/>
            <a:ext cx="2592288" cy="400532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Lucida Sans Unicode"/>
              </a:rPr>
              <a:t>Неналоговые доходы -платежи, установленные законодательством Российской Федерации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•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доходы от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использования имущества, находящегося в государственной и муниципальной собственности</a:t>
            </a:r>
            <a:endParaRPr lang="ru-RU" sz="1200" dirty="0">
              <a:solidFill>
                <a:prstClr val="black"/>
              </a:solidFill>
              <a:latin typeface="Lucida Sans Unicod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•доходы от оказания платных услуг (работ) и компен6сации затрат государства</a:t>
            </a:r>
            <a:endParaRPr lang="ru-RU" sz="1200" dirty="0">
              <a:solidFill>
                <a:prstClr val="black"/>
              </a:solidFill>
              <a:latin typeface="Lucida Sans Unicod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•доходы от продажи материальных и нематериальных активов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•штрафы, санкции, возмещение ущерба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•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прочие неналоговые доходы 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588224" y="2564904"/>
            <a:ext cx="2088232" cy="268587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Lucida Sans Unicode"/>
              </a:rPr>
              <a:t>Безвозмездные поступления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•поступления из республиканского бюджета межбюджетных трансфертов в виде </a:t>
            </a: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субвенций и иных межбюджетных трансфертов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•прочие безвозмездные поступления</a:t>
            </a:r>
            <a:endParaRPr lang="ru-RU" sz="1200" dirty="0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2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24" name="Рисунок 4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943"/>
            <a:ext cx="9175750" cy="697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83968" y="1772816"/>
            <a:ext cx="4140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Lucida Sans Unicode"/>
              </a:rPr>
              <a:t>Дефицит бюджета </a:t>
            </a:r>
            <a:r>
              <a:rPr lang="ru-RU" b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- </a:t>
            </a:r>
            <a:r>
              <a:rPr lang="ru-RU" b="1" i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превышение расходов бюджета над его доходами </a:t>
            </a:r>
            <a:endParaRPr lang="ru-RU" dirty="0">
              <a:solidFill>
                <a:srgbClr val="4BACC6">
                  <a:lumMod val="50000"/>
                </a:srgbClr>
              </a:solidFill>
              <a:latin typeface="Lucida Sans Unicod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1" y="4712033"/>
            <a:ext cx="4770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Lucida Sans Unicode"/>
              </a:rPr>
              <a:t>Профицит бюджета </a:t>
            </a:r>
            <a:r>
              <a:rPr lang="ru-RU" dirty="0">
                <a:solidFill>
                  <a:prstClr val="black"/>
                </a:solidFill>
                <a:latin typeface="Lucida Sans Unicode"/>
              </a:rPr>
              <a:t>– </a:t>
            </a:r>
            <a:r>
              <a:rPr lang="ru-RU" b="1" i="1" dirty="0" smtClean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превышение </a:t>
            </a:r>
            <a:r>
              <a:rPr lang="ru-RU" b="1" i="1" dirty="0">
                <a:solidFill>
                  <a:srgbClr val="4BACC6">
                    <a:lumMod val="50000"/>
                  </a:srgbClr>
                </a:solidFill>
                <a:latin typeface="Lucida Sans Unicode"/>
              </a:rPr>
              <a:t>доходов бюджета над его расходами </a:t>
            </a:r>
            <a:endParaRPr lang="ru-RU" b="1" dirty="0">
              <a:solidFill>
                <a:srgbClr val="4BACC6">
                  <a:lumMod val="50000"/>
                </a:srgbClr>
              </a:solidFill>
              <a:latin typeface="Lucida Sans Unicod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60648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ru-RU" sz="4400" i="1" dirty="0">
                <a:ln w="12700" cmpd="sng">
                  <a:solidFill>
                    <a:srgbClr val="4F81BD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Calibri"/>
              </a:rPr>
              <a:t>Основные понятия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1268760"/>
            <a:ext cx="3123766" cy="232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1603" y="4156996"/>
            <a:ext cx="3357654" cy="244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457200" y="1925638"/>
          <a:ext cx="4038600" cy="3876678"/>
        </p:xfrm>
        <a:graphic>
          <a:graphicData uri="http://schemas.openxmlformats.org/drawingml/2006/table">
            <a:tbl>
              <a:tblPr/>
              <a:tblGrid>
                <a:gridCol w="1870075"/>
                <a:gridCol w="849313"/>
                <a:gridCol w="850900"/>
                <a:gridCol w="468312"/>
              </a:tblGrid>
              <a:tr h="641350"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32171,7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29153,9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6525,5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5958,2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1240,2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1043,1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2863,4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517,1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кинематография, средства массовой информации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15506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14394,5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Здравоохранение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1675,1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1674,3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1888,1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1743,4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639,3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639,2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</p:nvPr>
        </p:nvGraphicFramePr>
        <p:xfrm>
          <a:off x="4648200" y="1925638"/>
          <a:ext cx="4038600" cy="3876678"/>
        </p:xfrm>
        <a:graphic>
          <a:graphicData uri="http://schemas.openxmlformats.org/drawingml/2006/table">
            <a:tbl>
              <a:tblPr/>
              <a:tblGrid>
                <a:gridCol w="1870075"/>
                <a:gridCol w="849313"/>
                <a:gridCol w="850900"/>
                <a:gridCol w="468312"/>
              </a:tblGrid>
              <a:tr h="641350"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32171,7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29153,9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6525,5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5958,2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1240,2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1043,1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2863,4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517,1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кинематография, средства массовой информации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15506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14394,5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Здравоохранение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1675,1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1674,3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1888,1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1743,4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639,3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639,2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790" marR="6479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55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901" y="-26581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исполнению поступлений в доходы бюджета </a:t>
            </a:r>
          </a:p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Солнечный сельсовет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9BBB5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32439266"/>
              </p:ext>
            </p:extLst>
          </p:nvPr>
        </p:nvGraphicFramePr>
        <p:xfrm>
          <a:off x="1225075" y="836712"/>
          <a:ext cx="6961840" cy="5763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92072709"/>
              </p:ext>
            </p:extLst>
          </p:nvPr>
        </p:nvGraphicFramePr>
        <p:xfrm>
          <a:off x="1344613" y="658813"/>
          <a:ext cx="3273425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6371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6372" name="Прямоугольник 7"/>
          <p:cNvSpPr>
            <a:spLocks noChangeArrowheads="1"/>
          </p:cNvSpPr>
          <p:nvPr/>
        </p:nvSpPr>
        <p:spPr bwMode="auto">
          <a:xfrm>
            <a:off x="684213" y="1700213"/>
            <a:ext cx="45720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Раздел 01 «Общегосударственные вопросы»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Расходы по разделу 01 «Общегосударственные вопросы» составляют </a:t>
            </a:r>
            <a:br>
              <a:rPr lang="ru-RU" sz="1200">
                <a:latin typeface="Times New Roman" pitchFamily="18" charset="0"/>
                <a:cs typeface="Times New Roman" pitchFamily="18" charset="0"/>
              </a:rPr>
            </a:br>
            <a:r>
              <a:rPr lang="ru-RU" sz="1200">
                <a:latin typeface="Times New Roman" pitchFamily="18" charset="0"/>
                <a:cs typeface="Times New Roman" pitchFamily="18" charset="0"/>
              </a:rPr>
              <a:t>5958,2 тыс. рублей или 91,3 % к бюджетным назначениям 2014 года.</a:t>
            </a: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По подразделу 02 «Функционирование высшего должностного лица субъекта Российской Федерации и органа местного самоуправления» расходы исполнены на 98,2%.</a:t>
            </a: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Поподразделу 03 «Функционирование законодательных (представительных) органов государственной власти и представительных органов муниципальных образований исполнение 99,7%</a:t>
            </a: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По подразделу 04 «Функционирование Правительства Российской Федерации, высших органов исполнительной власти субъектов Российской Федерации, местных администраций» исполнение составило  89,1%.</a:t>
            </a:r>
          </a:p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Раздел 02 «Национальная оборона»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По данному разделу отражены расходы по осуществлению  первичного воинского учета на территориях, где отсутствуют военные комиссариаты в сумме 190,9 тыс. рублей. </a:t>
            </a:r>
          </a:p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Раздел 03  «Национальная безопасность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и правоохранительная деятельность»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В составе указанного раздела по подразделу 02 предусмотрена муниципальная программа «Профилактика правонарушений на территории муниципального образования Солнечный сельсовет на 2012-2014 годы» исполнение составило 13,6% .</a:t>
            </a:r>
          </a:p>
        </p:txBody>
      </p:sp>
      <p:pic>
        <p:nvPicPr>
          <p:cNvPr id="186373" name="Рисунок 8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6" y="0"/>
            <a:ext cx="9591675" cy="733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4" name="Прямоугольник 9"/>
          <p:cNvSpPr>
            <a:spLocks noChangeArrowheads="1"/>
          </p:cNvSpPr>
          <p:nvPr/>
        </p:nvSpPr>
        <p:spPr bwMode="auto">
          <a:xfrm>
            <a:off x="323850" y="476250"/>
            <a:ext cx="43195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375" name="Прямоугольник 10"/>
          <p:cNvSpPr>
            <a:spLocks noChangeArrowheads="1"/>
          </p:cNvSpPr>
          <p:nvPr/>
        </p:nvSpPr>
        <p:spPr bwMode="auto">
          <a:xfrm>
            <a:off x="4865688" y="476250"/>
            <a:ext cx="41703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7625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Отчет по исполнению поступлений в доходы бюджета </a:t>
            </a:r>
          </a:p>
          <a:p>
            <a:pPr marL="400050" lvl="0" indent="-4000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Солнечный сельсовет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268760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Lucida Sans Unicode"/>
              </a:rPr>
              <a:t>ОБЪЕМ И СТРУКТУРА ДОХОДОВ БЮДЖЕТА  </a:t>
            </a:r>
            <a:r>
              <a:rPr lang="ru-RU" sz="1400" b="1" dirty="0" smtClean="0">
                <a:solidFill>
                  <a:prstClr val="black"/>
                </a:solidFill>
                <a:latin typeface="Lucida Sans Unicode"/>
              </a:rPr>
              <a:t>ПОСЕЛЕНИЯ, </a:t>
            </a:r>
            <a:r>
              <a:rPr lang="ru-RU" sz="1400" b="1" dirty="0">
                <a:solidFill>
                  <a:prstClr val="black"/>
                </a:solidFill>
                <a:latin typeface="Lucida Sans Unicode"/>
              </a:rPr>
              <a:t>ТЫС.РУБ.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43439" y="3667943"/>
            <a:ext cx="4249042" cy="1777281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Собственные доходы в общем объеме доходов бюджета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noFill/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i="1" kern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поселения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составляют</a:t>
            </a:r>
            <a:r>
              <a:rPr kumimoji="0" lang="ru-RU" sz="14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96</a:t>
            </a:r>
            <a:r>
              <a:rPr lang="ru-RU" sz="1400" b="1" i="1" kern="0" noProof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i="1" kern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,0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%, план поступления по ним выполнен на</a:t>
            </a:r>
            <a:r>
              <a:rPr kumimoji="0" lang="ru-RU" sz="14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110,4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%.</a:t>
            </a:r>
            <a:endParaRPr kumimoji="0" lang="ru-RU" sz="14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341357"/>
              </p:ext>
            </p:extLst>
          </p:nvPr>
        </p:nvGraphicFramePr>
        <p:xfrm>
          <a:off x="962963" y="2104300"/>
          <a:ext cx="3600400" cy="312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971598" y="5345695"/>
            <a:ext cx="1368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Общий объем доходов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33730" y="5343745"/>
            <a:ext cx="177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Lucida Sans Unicode"/>
              </a:rPr>
              <a:t>Объем собственных доходов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643" y="3529443"/>
            <a:ext cx="651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Lucida Sans Unicode"/>
              </a:rPr>
              <a:t>2015г</a:t>
            </a:r>
            <a:endParaRPr lang="ru-RU" sz="1200" dirty="0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7396" name="Объект 5" descr="&amp;Scy;&amp;kcy;&amp;acy;&amp;chcy;&amp;acy;&amp;tcy;&amp;softcy; &amp;bcy;&amp;iecy;&amp;scy;&amp;pcy;&amp;lcy;&amp;acy;&amp;tcy;&amp;ncy;&amp;ocy; &amp;icy; &amp;bcy;&amp;iecy;&amp;zcy; &amp;rcy;&amp;iecy;&amp;gcy;&amp;icy;&amp;scy;&amp;tcy;&amp;rcy;&amp;acy;&amp;tscy;&amp;icy;&amp;icy; SoftBloger.Ru &quot; &amp;Scy;&amp;tcy;&amp;rcy;&amp;acy;&amp;ncy;&amp;icy;&amp;tscy;&amp;acy;…"/>
          <p:cNvPicPr>
            <a:picLocks noGrp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-16099" y="0"/>
            <a:ext cx="9144000" cy="6858000"/>
          </a:xfrm>
        </p:spPr>
      </p:pic>
      <p:sp>
        <p:nvSpPr>
          <p:cNvPr id="187397" name="Прямоугольник 6"/>
          <p:cNvSpPr>
            <a:spLocks noChangeArrowheads="1"/>
          </p:cNvSpPr>
          <p:nvPr/>
        </p:nvSpPr>
        <p:spPr bwMode="auto">
          <a:xfrm>
            <a:off x="1043608" y="214183"/>
            <a:ext cx="676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algn="ctr">
              <a:defRPr/>
            </a:pP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Отчет по исполнению поступлений в доходы бюджета </a:t>
            </a:r>
          </a:p>
          <a:p>
            <a:pPr marL="400050" indent="-400050" algn="ctr">
              <a:defRPr/>
            </a:pP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Солнечный сельсовет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8" name="Прямоугольник 7"/>
          <p:cNvSpPr>
            <a:spLocks noChangeArrowheads="1"/>
          </p:cNvSpPr>
          <p:nvPr/>
        </p:nvSpPr>
        <p:spPr bwMode="auto">
          <a:xfrm>
            <a:off x="4783138" y="260350"/>
            <a:ext cx="42529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66258"/>
              </p:ext>
            </p:extLst>
          </p:nvPr>
        </p:nvGraphicFramePr>
        <p:xfrm>
          <a:off x="251520" y="980728"/>
          <a:ext cx="8568952" cy="53066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2528"/>
                <a:gridCol w="1512168"/>
                <a:gridCol w="1296144"/>
                <a:gridCol w="1008112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Наименование доходов 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Сумма                          </a:t>
                      </a:r>
                      <a:r>
                        <a:rPr lang="ru-RU" sz="11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    </a:t>
                      </a:r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 </a:t>
                      </a:r>
                      <a:r>
                        <a:rPr lang="ru-RU" sz="11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2015 </a:t>
                      </a:r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год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Исполнение</a:t>
                      </a:r>
                      <a:r>
                        <a:rPr lang="ru-RU" sz="1100" b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           </a:t>
                      </a:r>
                      <a:r>
                        <a:rPr lang="ru-RU" sz="11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 </a:t>
                      </a:r>
                      <a:r>
                        <a:rPr lang="ru-RU" sz="1100" b="0" u="none" strike="noStrike" cap="none" spc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01.01.2016 </a:t>
                      </a:r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года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Процент исполнения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7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18 385 850,00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20 293 426,99</a:t>
                      </a:r>
                      <a:endParaRPr lang="ru-RU" sz="110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110,38</a:t>
                      </a:r>
                      <a:endParaRPr lang="ru-RU" sz="110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НАЛОГИ НА ПРИБЫЛЬ, ДОХОДЫ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15 410 000,00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17 311 406,05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112,34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НАЛОГИ НА СОВОКУПНЫЙ ДОХОД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НАЛОГИ НА ИМУЩЕСТВО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2 901 500,00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2 867 629,85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98,83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ГОСУДАРСТВЕННАЯ ПОШЛИНА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16 200,00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14 710,00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90,80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ДОХОДЫ ОТ ИСПОЛЬЗОВАНИЯ ИМУЩЕСТВА, НАХОДЯЩЕГОСЯ В ГОСУДАРСТВЕННОЙ И МУНИЦИПАЛЬНОЙ СОБСТВЕНННОСТИ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33 500,00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69 427,90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207,25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527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24 650,00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41 962,24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170,23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05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 ДОХОДЫ ОТ ПРОДАЖИ МАТЕРИАЛЬНЫХ И НЕМАТЕРИАЛЬНЫХ АКТИВОВ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40 356,00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1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ПРОЧИЕ НЕНАЛОГОВЫЕ ДОХОДЫ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-72 202,36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140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740 248,43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740 248,43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730 248,43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730 248,43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6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Субвенции бюджетам субъектов Российской Федерации и муниципальных образований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190 900,00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190 900,00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140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Иные межбюджетные трансферты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539 348,43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539 348,43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ПРОЧИЕ БЕЗВОЗМЕЗДНЫЕ ПОСТУПЛЕНИЯ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10 000,00</a:t>
                      </a:r>
                      <a:endParaRPr lang="ru-RU" sz="1100" b="0" i="0" u="none" strike="noStrike" cap="none" spc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10 000,00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ВСЕГО ДОХОДОВ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19 126 098,43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21 033 675,42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cap="none" spc="0" dirty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109,97</a:t>
                      </a:r>
                      <a:endParaRPr lang="ru-RU" sz="1100" b="0" i="0" u="none" strike="noStrike" cap="none" spc="0" dirty="0">
                        <a:ln>
                          <a:noFill/>
                        </a:ln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Lucida Sans Unicode" panose="020B060203050402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Базов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3689</TotalTime>
  <Words>2021</Words>
  <Application>Microsoft Office PowerPoint</Application>
  <PresentationFormat>Экран (4:3)</PresentationFormat>
  <Paragraphs>704</Paragraphs>
  <Slides>21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1_Тема Office</vt:lpstr>
      <vt:lpstr>2_Тема Office</vt:lpstr>
      <vt:lpstr>4_Тема Office</vt:lpstr>
      <vt:lpstr>8_Тема Office</vt:lpstr>
      <vt:lpstr>12_Тема Office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Diakov</cp:lastModifiedBy>
  <cp:revision>327</cp:revision>
  <cp:lastPrinted>2016-08-16T02:48:00Z</cp:lastPrinted>
  <dcterms:created xsi:type="dcterms:W3CDTF">2015-02-16T09:46:03Z</dcterms:created>
  <dcterms:modified xsi:type="dcterms:W3CDTF">2016-09-13T04:00:12Z</dcterms:modified>
</cp:coreProperties>
</file>